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5"/>
  </p:notesMasterIdLst>
  <p:sldIdLst>
    <p:sldId id="257" r:id="rId3"/>
    <p:sldId id="293" r:id="rId4"/>
    <p:sldId id="275" r:id="rId5"/>
    <p:sldId id="269" r:id="rId6"/>
    <p:sldId id="277" r:id="rId7"/>
    <p:sldId id="276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89" r:id="rId20"/>
    <p:sldId id="290" r:id="rId21"/>
    <p:sldId id="291" r:id="rId22"/>
    <p:sldId id="292" r:id="rId23"/>
    <p:sldId id="294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icio" id="{94DE28F2-CB9F-4692-A500-05783AC53566}">
          <p14:sldIdLst>
            <p14:sldId id="257"/>
          </p14:sldIdLst>
        </p14:section>
        <p14:section name="Formulário" id="{7F1FA4B1-133E-4146-B954-D1A09392D35B}">
          <p14:sldIdLst>
            <p14:sldId id="293"/>
            <p14:sldId id="275"/>
          </p14:sldIdLst>
        </p14:section>
        <p14:section name="Formulário - Definição" id="{F6C79D1E-8F77-4B1E-8D6B-C8715446DA6E}">
          <p14:sldIdLst>
            <p14:sldId id="269"/>
            <p14:sldId id="277"/>
            <p14:sldId id="276"/>
          </p14:sldIdLst>
        </p14:section>
        <p14:section name="Formulário - Template Driven" id="{6C0FD969-E3E5-4190-ABBD-5A99B1042549}">
          <p14:sldIdLst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</p14:sldIdLst>
        </p14:section>
        <p14:section name="Formulário - Data Driven(Reativo)" id="{AD5688E0-623B-4BB0-B1AA-6014836979FE}">
          <p14:sldIdLst>
            <p14:sldId id="286"/>
            <p14:sldId id="287"/>
            <p14:sldId id="288"/>
            <p14:sldId id="289"/>
            <p14:sldId id="290"/>
            <p14:sldId id="291"/>
            <p14:sldId id="292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jpeg>
</file>

<file path=ppt/media/image27.png>
</file>

<file path=ppt/media/image28.sv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11/04/2018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8.xml"/><Relationship Id="rId117" Type="http://schemas.openxmlformats.org/officeDocument/2006/relationships/slideLayout" Target="../slideLayouts/slideLayout129.xml"/><Relationship Id="rId21" Type="http://schemas.openxmlformats.org/officeDocument/2006/relationships/slideLayout" Target="../slideLayouts/slideLayout33.xml"/><Relationship Id="rId42" Type="http://schemas.openxmlformats.org/officeDocument/2006/relationships/slideLayout" Target="../slideLayouts/slideLayout54.xml"/><Relationship Id="rId47" Type="http://schemas.openxmlformats.org/officeDocument/2006/relationships/slideLayout" Target="../slideLayouts/slideLayout59.xml"/><Relationship Id="rId63" Type="http://schemas.openxmlformats.org/officeDocument/2006/relationships/slideLayout" Target="../slideLayouts/slideLayout75.xml"/><Relationship Id="rId68" Type="http://schemas.openxmlformats.org/officeDocument/2006/relationships/slideLayout" Target="../slideLayouts/slideLayout80.xml"/><Relationship Id="rId84" Type="http://schemas.openxmlformats.org/officeDocument/2006/relationships/slideLayout" Target="../slideLayouts/slideLayout96.xml"/><Relationship Id="rId89" Type="http://schemas.openxmlformats.org/officeDocument/2006/relationships/slideLayout" Target="../slideLayouts/slideLayout101.xml"/><Relationship Id="rId112" Type="http://schemas.openxmlformats.org/officeDocument/2006/relationships/slideLayout" Target="../slideLayouts/slideLayout124.xml"/><Relationship Id="rId133" Type="http://schemas.openxmlformats.org/officeDocument/2006/relationships/slideLayout" Target="../slideLayouts/slideLayout145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8.xml"/><Relationship Id="rId107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23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65.xml"/><Relationship Id="rId58" Type="http://schemas.openxmlformats.org/officeDocument/2006/relationships/slideLayout" Target="../slideLayouts/slideLayout70.xml"/><Relationship Id="rId74" Type="http://schemas.openxmlformats.org/officeDocument/2006/relationships/slideLayout" Target="../slideLayouts/slideLayout86.xml"/><Relationship Id="rId79" Type="http://schemas.openxmlformats.org/officeDocument/2006/relationships/slideLayout" Target="../slideLayouts/slideLayout91.xml"/><Relationship Id="rId102" Type="http://schemas.openxmlformats.org/officeDocument/2006/relationships/slideLayout" Target="../slideLayouts/slideLayout114.xml"/><Relationship Id="rId123" Type="http://schemas.openxmlformats.org/officeDocument/2006/relationships/slideLayout" Target="../slideLayouts/slideLayout135.xml"/><Relationship Id="rId128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7.xml"/><Relationship Id="rId90" Type="http://schemas.openxmlformats.org/officeDocument/2006/relationships/slideLayout" Target="../slideLayouts/slideLayout102.xml"/><Relationship Id="rId95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56" Type="http://schemas.openxmlformats.org/officeDocument/2006/relationships/slideLayout" Target="../slideLayouts/slideLayout68.xml"/><Relationship Id="rId64" Type="http://schemas.openxmlformats.org/officeDocument/2006/relationships/slideLayout" Target="../slideLayouts/slideLayout76.xml"/><Relationship Id="rId69" Type="http://schemas.openxmlformats.org/officeDocument/2006/relationships/slideLayout" Target="../slideLayouts/slideLayout81.xml"/><Relationship Id="rId77" Type="http://schemas.openxmlformats.org/officeDocument/2006/relationships/slideLayout" Target="../slideLayouts/slideLayout89.xml"/><Relationship Id="rId100" Type="http://schemas.openxmlformats.org/officeDocument/2006/relationships/slideLayout" Target="../slideLayouts/slideLayout112.xml"/><Relationship Id="rId105" Type="http://schemas.openxmlformats.org/officeDocument/2006/relationships/slideLayout" Target="../slideLayouts/slideLayout117.xml"/><Relationship Id="rId113" Type="http://schemas.openxmlformats.org/officeDocument/2006/relationships/slideLayout" Target="../slideLayouts/slideLayout125.xml"/><Relationship Id="rId118" Type="http://schemas.openxmlformats.org/officeDocument/2006/relationships/slideLayout" Target="../slideLayouts/slideLayout130.xml"/><Relationship Id="rId126" Type="http://schemas.openxmlformats.org/officeDocument/2006/relationships/slideLayout" Target="../slideLayouts/slideLayout138.xml"/><Relationship Id="rId134" Type="http://schemas.openxmlformats.org/officeDocument/2006/relationships/slideLayout" Target="../slideLayouts/slideLayout146.xml"/><Relationship Id="rId8" Type="http://schemas.openxmlformats.org/officeDocument/2006/relationships/slideLayout" Target="../slideLayouts/slideLayout20.xml"/><Relationship Id="rId51" Type="http://schemas.openxmlformats.org/officeDocument/2006/relationships/slideLayout" Target="../slideLayouts/slideLayout63.xml"/><Relationship Id="rId72" Type="http://schemas.openxmlformats.org/officeDocument/2006/relationships/slideLayout" Target="../slideLayouts/slideLayout84.xml"/><Relationship Id="rId80" Type="http://schemas.openxmlformats.org/officeDocument/2006/relationships/slideLayout" Target="../slideLayouts/slideLayout92.xml"/><Relationship Id="rId85" Type="http://schemas.openxmlformats.org/officeDocument/2006/relationships/slideLayout" Target="../slideLayouts/slideLayout97.xml"/><Relationship Id="rId93" Type="http://schemas.openxmlformats.org/officeDocument/2006/relationships/slideLayout" Target="../slideLayouts/slideLayout105.xml"/><Relationship Id="rId98" Type="http://schemas.openxmlformats.org/officeDocument/2006/relationships/slideLayout" Target="../slideLayouts/slideLayout110.xml"/><Relationship Id="rId121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71.xml"/><Relationship Id="rId67" Type="http://schemas.openxmlformats.org/officeDocument/2006/relationships/slideLayout" Target="../slideLayouts/slideLayout79.xml"/><Relationship Id="rId103" Type="http://schemas.openxmlformats.org/officeDocument/2006/relationships/slideLayout" Target="../slideLayouts/slideLayout115.xml"/><Relationship Id="rId108" Type="http://schemas.openxmlformats.org/officeDocument/2006/relationships/slideLayout" Target="../slideLayouts/slideLayout120.xml"/><Relationship Id="rId116" Type="http://schemas.openxmlformats.org/officeDocument/2006/relationships/slideLayout" Target="../slideLayouts/slideLayout128.xml"/><Relationship Id="rId124" Type="http://schemas.openxmlformats.org/officeDocument/2006/relationships/slideLayout" Target="../slideLayouts/slideLayout136.xml"/><Relationship Id="rId129" Type="http://schemas.openxmlformats.org/officeDocument/2006/relationships/slideLayout" Target="../slideLayouts/slideLayout141.xml"/><Relationship Id="rId137" Type="http://schemas.openxmlformats.org/officeDocument/2006/relationships/slideLayout" Target="../slideLayouts/slideLayout149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66.xml"/><Relationship Id="rId62" Type="http://schemas.openxmlformats.org/officeDocument/2006/relationships/slideLayout" Target="../slideLayouts/slideLayout74.xml"/><Relationship Id="rId70" Type="http://schemas.openxmlformats.org/officeDocument/2006/relationships/slideLayout" Target="../slideLayouts/slideLayout82.xml"/><Relationship Id="rId75" Type="http://schemas.openxmlformats.org/officeDocument/2006/relationships/slideLayout" Target="../slideLayouts/slideLayout87.xml"/><Relationship Id="rId83" Type="http://schemas.openxmlformats.org/officeDocument/2006/relationships/slideLayout" Target="../slideLayouts/slideLayout95.xml"/><Relationship Id="rId88" Type="http://schemas.openxmlformats.org/officeDocument/2006/relationships/slideLayout" Target="../slideLayouts/slideLayout100.xml"/><Relationship Id="rId91" Type="http://schemas.openxmlformats.org/officeDocument/2006/relationships/slideLayout" Target="../slideLayouts/slideLayout103.xml"/><Relationship Id="rId96" Type="http://schemas.openxmlformats.org/officeDocument/2006/relationships/slideLayout" Target="../slideLayouts/slideLayout108.xml"/><Relationship Id="rId111" Type="http://schemas.openxmlformats.org/officeDocument/2006/relationships/slideLayout" Target="../slideLayouts/slideLayout123.xml"/><Relationship Id="rId132" Type="http://schemas.openxmlformats.org/officeDocument/2006/relationships/slideLayout" Target="../slideLayouts/slideLayout14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61.xml"/><Relationship Id="rId57" Type="http://schemas.openxmlformats.org/officeDocument/2006/relationships/slideLayout" Target="../slideLayouts/slideLayout69.xml"/><Relationship Id="rId106" Type="http://schemas.openxmlformats.org/officeDocument/2006/relationships/slideLayout" Target="../slideLayouts/slideLayout118.xml"/><Relationship Id="rId114" Type="http://schemas.openxmlformats.org/officeDocument/2006/relationships/slideLayout" Target="../slideLayouts/slideLayout126.xml"/><Relationship Id="rId119" Type="http://schemas.openxmlformats.org/officeDocument/2006/relationships/slideLayout" Target="../slideLayouts/slideLayout131.xml"/><Relationship Id="rId127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22.xml"/><Relationship Id="rId3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56.xml"/><Relationship Id="rId52" Type="http://schemas.openxmlformats.org/officeDocument/2006/relationships/slideLayout" Target="../slideLayouts/slideLayout64.xml"/><Relationship Id="rId60" Type="http://schemas.openxmlformats.org/officeDocument/2006/relationships/slideLayout" Target="../slideLayouts/slideLayout72.xml"/><Relationship Id="rId65" Type="http://schemas.openxmlformats.org/officeDocument/2006/relationships/slideLayout" Target="../slideLayouts/slideLayout77.xml"/><Relationship Id="rId73" Type="http://schemas.openxmlformats.org/officeDocument/2006/relationships/slideLayout" Target="../slideLayouts/slideLayout85.xml"/><Relationship Id="rId78" Type="http://schemas.openxmlformats.org/officeDocument/2006/relationships/slideLayout" Target="../slideLayouts/slideLayout90.xml"/><Relationship Id="rId81" Type="http://schemas.openxmlformats.org/officeDocument/2006/relationships/slideLayout" Target="../slideLayouts/slideLayout93.xml"/><Relationship Id="rId86" Type="http://schemas.openxmlformats.org/officeDocument/2006/relationships/slideLayout" Target="../slideLayouts/slideLayout98.xml"/><Relationship Id="rId94" Type="http://schemas.openxmlformats.org/officeDocument/2006/relationships/slideLayout" Target="../slideLayouts/slideLayout106.xml"/><Relationship Id="rId99" Type="http://schemas.openxmlformats.org/officeDocument/2006/relationships/slideLayout" Target="../slideLayouts/slideLayout111.xml"/><Relationship Id="rId101" Type="http://schemas.openxmlformats.org/officeDocument/2006/relationships/slideLayout" Target="../slideLayouts/slideLayout113.xml"/><Relationship Id="rId122" Type="http://schemas.openxmlformats.org/officeDocument/2006/relationships/slideLayout" Target="../slideLayouts/slideLayout134.xml"/><Relationship Id="rId130" Type="http://schemas.openxmlformats.org/officeDocument/2006/relationships/slideLayout" Target="../slideLayouts/slideLayout142.xml"/><Relationship Id="rId135" Type="http://schemas.openxmlformats.org/officeDocument/2006/relationships/slideLayout" Target="../slideLayouts/slideLayout147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9" Type="http://schemas.openxmlformats.org/officeDocument/2006/relationships/slideLayout" Target="../slideLayouts/slideLayout51.xml"/><Relationship Id="rId109" Type="http://schemas.openxmlformats.org/officeDocument/2006/relationships/slideLayout" Target="../slideLayouts/slideLayout121.xml"/><Relationship Id="rId34" Type="http://schemas.openxmlformats.org/officeDocument/2006/relationships/slideLayout" Target="../slideLayouts/slideLayout46.xml"/><Relationship Id="rId50" Type="http://schemas.openxmlformats.org/officeDocument/2006/relationships/slideLayout" Target="../slideLayouts/slideLayout62.xml"/><Relationship Id="rId55" Type="http://schemas.openxmlformats.org/officeDocument/2006/relationships/slideLayout" Target="../slideLayouts/slideLayout67.xml"/><Relationship Id="rId76" Type="http://schemas.openxmlformats.org/officeDocument/2006/relationships/slideLayout" Target="../slideLayouts/slideLayout88.xml"/><Relationship Id="rId97" Type="http://schemas.openxmlformats.org/officeDocument/2006/relationships/slideLayout" Target="../slideLayouts/slideLayout109.xml"/><Relationship Id="rId104" Type="http://schemas.openxmlformats.org/officeDocument/2006/relationships/slideLayout" Target="../slideLayouts/slideLayout116.xml"/><Relationship Id="rId120" Type="http://schemas.openxmlformats.org/officeDocument/2006/relationships/slideLayout" Target="../slideLayouts/slideLayout132.xml"/><Relationship Id="rId125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9.xml"/><Relationship Id="rId71" Type="http://schemas.openxmlformats.org/officeDocument/2006/relationships/slideLayout" Target="../slideLayouts/slideLayout83.xml"/><Relationship Id="rId92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14.xml"/><Relationship Id="rId29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36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66" Type="http://schemas.openxmlformats.org/officeDocument/2006/relationships/slideLayout" Target="../slideLayouts/slideLayout78.xml"/><Relationship Id="rId87" Type="http://schemas.openxmlformats.org/officeDocument/2006/relationships/slideLayout" Target="../slideLayouts/slideLayout99.xml"/><Relationship Id="rId110" Type="http://schemas.openxmlformats.org/officeDocument/2006/relationships/slideLayout" Target="../slideLayouts/slideLayout122.xml"/><Relationship Id="rId115" Type="http://schemas.openxmlformats.org/officeDocument/2006/relationships/slideLayout" Target="../slideLayouts/slideLayout127.xml"/><Relationship Id="rId131" Type="http://schemas.openxmlformats.org/officeDocument/2006/relationships/slideLayout" Target="../slideLayouts/slideLayout143.xml"/><Relationship Id="rId136" Type="http://schemas.openxmlformats.org/officeDocument/2006/relationships/slideLayout" Target="../slideLayouts/slideLayout148.xml"/><Relationship Id="rId61" Type="http://schemas.openxmlformats.org/officeDocument/2006/relationships/slideLayout" Target="../slideLayouts/slideLayout73.xml"/><Relationship Id="rId82" Type="http://schemas.openxmlformats.org/officeDocument/2006/relationships/slideLayout" Target="../slideLayouts/slideLayout94.xml"/><Relationship Id="rId1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80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8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4544D030-08BB-48BB-901B-9AE61569CCCC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5133ED-08CC-4DC8-878C-DEA7A1CE30D3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Template Driven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EF0899-3B83-4AF1-B0C1-783FDD280B5D}"/>
              </a:ext>
            </a:extLst>
          </p:cNvPr>
          <p:cNvSpPr/>
          <p:nvPr/>
        </p:nvSpPr>
        <p:spPr>
          <a:xfrm>
            <a:off x="888459" y="918454"/>
            <a:ext cx="100065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No componente </a:t>
            </a:r>
            <a:r>
              <a:rPr lang="pt-BR" sz="2000" b="1" dirty="0">
                <a:solidFill>
                  <a:schemeClr val="bg1"/>
                </a:solidFill>
              </a:rPr>
              <a:t>app.component.ts</a:t>
            </a:r>
            <a:r>
              <a:rPr lang="pt-BR" sz="2000" dirty="0">
                <a:solidFill>
                  <a:schemeClr val="bg1"/>
                </a:solidFill>
              </a:rPr>
              <a:t> incluir os objetos referenciados pelo HMTL.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Criar o objeto Usuario com Nome e Email.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 função onSubmit.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2D3AAC-39DA-4D11-BC7F-9AEA8A184A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2603" y="2582373"/>
            <a:ext cx="405765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05456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AD0E12E-B215-47A3-A88E-89F5CB8CC2C8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8677C3-40B8-4850-9D73-7FD1CB29F8AA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Template Driven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7B7BBA-FEB3-449B-BF90-BFFCBC79D194}"/>
              </a:ext>
            </a:extLst>
          </p:cNvPr>
          <p:cNvSpPr/>
          <p:nvPr/>
        </p:nvSpPr>
        <p:spPr>
          <a:xfrm>
            <a:off x="962798" y="860274"/>
            <a:ext cx="11093214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Validação de campos do Formulário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Ao consultarmos a documentação do angular (http://angular.io)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E acessarmos a opção DOCS, API e informar os filtros Directive e  validator, temos as diretivas de validações do angular para formulário.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2506CD-4F74-4DB2-B0E5-EFB330316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921" y="2774130"/>
            <a:ext cx="10082286" cy="358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56675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4890D79-56EA-413D-A7D4-EB7D6C0E5138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21D5143-4282-4EFD-8824-7B6BA5B9AFF5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Template Driven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321412-1720-401A-B2FF-177B9BB8C468}"/>
              </a:ext>
            </a:extLst>
          </p:cNvPr>
          <p:cNvSpPr/>
          <p:nvPr/>
        </p:nvSpPr>
        <p:spPr>
          <a:xfrm>
            <a:off x="888459" y="918454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implementar no HTML as validações de formulário.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BCFFBC-126E-4FAD-98C9-A5F6672CB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760" y="1877636"/>
            <a:ext cx="6962775" cy="324802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899F3BA-4430-445C-BC70-4C63C034B74F}"/>
              </a:ext>
            </a:extLst>
          </p:cNvPr>
          <p:cNvSpPr/>
          <p:nvPr/>
        </p:nvSpPr>
        <p:spPr>
          <a:xfrm>
            <a:off x="888459" y="2927238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Nome obrigatório (required).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DA79E7-76AA-424F-8F8F-96A78ECA6A5B}"/>
              </a:ext>
            </a:extLst>
          </p:cNvPr>
          <p:cNvSpPr/>
          <p:nvPr/>
        </p:nvSpPr>
        <p:spPr>
          <a:xfrm>
            <a:off x="888459" y="3760973"/>
            <a:ext cx="10006520" cy="4966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E-mail obrigatório e válido.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93468BE-C73D-4401-95FF-622D4AF5937F}"/>
              </a:ext>
            </a:extLst>
          </p:cNvPr>
          <p:cNvSpPr/>
          <p:nvPr/>
        </p:nvSpPr>
        <p:spPr>
          <a:xfrm rot="10800000" flipH="1">
            <a:off x="4442962" y="3041855"/>
            <a:ext cx="618978" cy="309865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0303D48-D84C-4C0F-9313-4B874DD1062F}"/>
              </a:ext>
            </a:extLst>
          </p:cNvPr>
          <p:cNvSpPr/>
          <p:nvPr/>
        </p:nvSpPr>
        <p:spPr>
          <a:xfrm rot="10800000" flipH="1">
            <a:off x="4442962" y="3947782"/>
            <a:ext cx="618978" cy="309865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08669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929F50-5886-4418-A5EB-2977039F2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8705" y="1276915"/>
            <a:ext cx="6791325" cy="5000625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6BB0E71-8C0B-4C17-9B15-31C4DDCF0C53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D988AF7-5CFF-4D0C-AF01-D1F0590C0348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Template Driven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365D33-E351-4006-9120-A4F4963E0ACC}"/>
              </a:ext>
            </a:extLst>
          </p:cNvPr>
          <p:cNvSpPr/>
          <p:nvPr/>
        </p:nvSpPr>
        <p:spPr>
          <a:xfrm>
            <a:off x="962798" y="748363"/>
            <a:ext cx="10006520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Vamos exibir mensagem dos campos que estão inválidos.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33B33B-E468-4737-B561-5218AE4B18B9}"/>
              </a:ext>
            </a:extLst>
          </p:cNvPr>
          <p:cNvSpPr txBox="1"/>
          <p:nvPr/>
        </p:nvSpPr>
        <p:spPr>
          <a:xfrm>
            <a:off x="0" y="1429428"/>
            <a:ext cx="5050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Criar variável em cada input com o </a:t>
            </a:r>
            <a:r>
              <a:rPr lang="pt-BR" b="1" dirty="0">
                <a:solidFill>
                  <a:schemeClr val="bg1"/>
                </a:solidFill>
              </a:rPr>
              <a:t>ngModel</a:t>
            </a:r>
            <a:r>
              <a:rPr lang="pt-BR" dirty="0">
                <a:solidFill>
                  <a:schemeClr val="bg1"/>
                </a:solidFill>
              </a:rPr>
              <a:t> (#nome=ngModel, #email=ngModel)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4DA00C-F3D7-41AA-AD12-7DB5AA40375D}"/>
              </a:ext>
            </a:extLst>
          </p:cNvPr>
          <p:cNvSpPr txBox="1"/>
          <p:nvPr/>
        </p:nvSpPr>
        <p:spPr>
          <a:xfrm>
            <a:off x="0" y="2756824"/>
            <a:ext cx="47389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Criar div para exibir a obrigatoriedade do campo;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Utilizando o </a:t>
            </a:r>
            <a:r>
              <a:rPr lang="pt-BR" b="1" dirty="0">
                <a:solidFill>
                  <a:schemeClr val="bg1"/>
                </a:solidFill>
              </a:rPr>
              <a:t>ngIF </a:t>
            </a:r>
            <a:r>
              <a:rPr lang="pt-BR" dirty="0">
                <a:solidFill>
                  <a:schemeClr val="bg1"/>
                </a:solidFill>
              </a:rPr>
              <a:t>para exibir somente se o campo não é valido (valid) e já teve foco (touched);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Aplicando a classe alert do Bootstrap para exibir mensagem em vermelho.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344D3B-42B8-4501-8F17-F03A0E356849}"/>
              </a:ext>
            </a:extLst>
          </p:cNvPr>
          <p:cNvCxnSpPr/>
          <p:nvPr/>
        </p:nvCxnSpPr>
        <p:spPr>
          <a:xfrm>
            <a:off x="4178105" y="1927274"/>
            <a:ext cx="1547446" cy="829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0F3862-5F83-42BD-9A46-19511AC3E537}"/>
              </a:ext>
            </a:extLst>
          </p:cNvPr>
          <p:cNvCxnSpPr/>
          <p:nvPr/>
        </p:nvCxnSpPr>
        <p:spPr>
          <a:xfrm>
            <a:off x="4628271" y="2940148"/>
            <a:ext cx="928467" cy="154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38B4B2D-8A07-4EE7-96EC-6DDE247B31D1}"/>
              </a:ext>
            </a:extLst>
          </p:cNvPr>
          <p:cNvCxnSpPr/>
          <p:nvPr/>
        </p:nvCxnSpPr>
        <p:spPr>
          <a:xfrm>
            <a:off x="4614203" y="2940148"/>
            <a:ext cx="970671" cy="1848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193391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3DBC9EB0-95BF-4ACB-A041-761C02D8FF3B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D0039BE-DB99-4655-85C0-5AB25F82D6C9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Template Driven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01589E-A87C-471B-81B7-DD1BA67176E7}"/>
              </a:ext>
            </a:extLst>
          </p:cNvPr>
          <p:cNvSpPr/>
          <p:nvPr/>
        </p:nvSpPr>
        <p:spPr>
          <a:xfrm>
            <a:off x="962798" y="814058"/>
            <a:ext cx="10006520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testar o formulário.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Ao realizar o foco em cada um dos campos e não preencher ou o email está inválido. Será exibido mensagem da obrigatóriedade.</a:t>
            </a:r>
          </a:p>
          <a:p>
            <a:pPr>
              <a:lnSpc>
                <a:spcPct val="150000"/>
              </a:lnSpc>
            </a:pPr>
            <a:endParaRPr lang="pt-BR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3183BF-33A0-4E69-9323-71F71E8329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5353" y="2584450"/>
            <a:ext cx="3514725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718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5262AAC-B956-487F-ADC5-8C477FEB98FB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ED14507-B279-436D-A561-F89C0B49FA78}"/>
              </a:ext>
            </a:extLst>
          </p:cNvPr>
          <p:cNvSpPr txBox="1">
            <a:spLocks/>
          </p:cNvSpPr>
          <p:nvPr/>
        </p:nvSpPr>
        <p:spPr>
          <a:xfrm>
            <a:off x="0" y="345149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Formulário – Definição – Data Driven (Reativo)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A27B45-CF51-45BE-92C8-2BF0EAC9617F}"/>
              </a:ext>
            </a:extLst>
          </p:cNvPr>
          <p:cNvSpPr/>
          <p:nvPr/>
        </p:nvSpPr>
        <p:spPr>
          <a:xfrm>
            <a:off x="802707" y="5486821"/>
            <a:ext cx="50083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Todo tipo de validação é feita chamando uma função no typescript do componente.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22952A-CBFC-447C-A57D-9D3B2401DECD}"/>
              </a:ext>
            </a:extLst>
          </p:cNvPr>
          <p:cNvSpPr/>
          <p:nvPr/>
        </p:nvSpPr>
        <p:spPr>
          <a:xfrm>
            <a:off x="888459" y="4318815"/>
            <a:ext cx="3604400" cy="101957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Validações são feitas </a:t>
            </a:r>
          </a:p>
          <a:p>
            <a:pPr algn="ctr"/>
            <a:r>
              <a:rPr lang="pt-BR" dirty="0">
                <a:solidFill>
                  <a:schemeClr val="bg1"/>
                </a:solidFill>
              </a:rPr>
              <a:t>no componente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C90834-3212-415C-B951-86B4D6E52F5F}"/>
              </a:ext>
            </a:extLst>
          </p:cNvPr>
          <p:cNvSpPr/>
          <p:nvPr/>
        </p:nvSpPr>
        <p:spPr>
          <a:xfrm>
            <a:off x="983161" y="1639395"/>
            <a:ext cx="3604400" cy="101957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Formulários criados e configurado no componente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436927-BCA7-4EB1-AEAA-28EA2030B40E}"/>
              </a:ext>
            </a:extLst>
          </p:cNvPr>
          <p:cNvSpPr/>
          <p:nvPr/>
        </p:nvSpPr>
        <p:spPr>
          <a:xfrm>
            <a:off x="6222860" y="1639394"/>
            <a:ext cx="3604400" cy="101957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Valores do form não é obrigatório submeter com ngSubmit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747913-9666-4A33-86B9-A80C3629E7AA}"/>
              </a:ext>
            </a:extLst>
          </p:cNvPr>
          <p:cNvSpPr/>
          <p:nvPr/>
        </p:nvSpPr>
        <p:spPr>
          <a:xfrm>
            <a:off x="6222860" y="2742568"/>
            <a:ext cx="4876549" cy="87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Pode ser um evento no clique de um botão no formulário para submeter.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961984-B8EF-4DE4-B4E3-879E5D5640DE}"/>
              </a:ext>
            </a:extLst>
          </p:cNvPr>
          <p:cNvSpPr/>
          <p:nvPr/>
        </p:nvSpPr>
        <p:spPr>
          <a:xfrm>
            <a:off x="888459" y="2742568"/>
            <a:ext cx="4485399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Fica apenas a estrutura básica no HTML. Exemplo: campos de input, select e etc.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4B05F8-6E0B-4820-BB6D-616836E482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374" y="252914"/>
            <a:ext cx="480079" cy="4800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986493D-6422-4A95-9B5B-11677E22FD69}"/>
              </a:ext>
            </a:extLst>
          </p:cNvPr>
          <p:cNvSpPr txBox="1"/>
          <p:nvPr/>
        </p:nvSpPr>
        <p:spPr>
          <a:xfrm>
            <a:off x="10326629" y="232120"/>
            <a:ext cx="4700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accent2"/>
                </a:solidFill>
              </a:rPr>
              <a:t>60</a:t>
            </a:r>
          </a:p>
          <a:p>
            <a:pPr algn="ctr"/>
            <a:r>
              <a:rPr lang="pt-BR" sz="1000" dirty="0">
                <a:solidFill>
                  <a:schemeClr val="accent2"/>
                </a:solidFill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255581435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754704-3315-41D9-AD61-BCA205303F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1916" y="2888483"/>
            <a:ext cx="5629275" cy="3848100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0A56314-EC7B-494A-8652-3B7302AB1D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69FC0E09-6BA6-4456-8CEB-A2F9D94D91F0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Data Driven (Reativo)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7F51F4-7C4A-4DEA-856E-A551A48DCFB8}"/>
              </a:ext>
            </a:extLst>
          </p:cNvPr>
          <p:cNvSpPr/>
          <p:nvPr/>
        </p:nvSpPr>
        <p:spPr>
          <a:xfrm>
            <a:off x="888459" y="1196753"/>
            <a:ext cx="100065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Para tratamento de formulário reativo deve ser incluido no </a:t>
            </a:r>
            <a:r>
              <a:rPr lang="pt-BR" sz="2000" b="1" dirty="0">
                <a:solidFill>
                  <a:schemeClr val="bg1"/>
                </a:solidFill>
              </a:rPr>
              <a:t>app.module.ts</a:t>
            </a:r>
            <a:r>
              <a:rPr lang="pt-BR" sz="2000" dirty="0">
                <a:solidFill>
                  <a:schemeClr val="bg1"/>
                </a:solidFill>
              </a:rPr>
              <a:t> o ReactiveFormsModule,  que contém as diretivas de tratamento desse tipo de  Formulário.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354C6E2-4757-4615-8A12-6EEBB6AD3836}"/>
              </a:ext>
            </a:extLst>
          </p:cNvPr>
          <p:cNvSpPr/>
          <p:nvPr/>
        </p:nvSpPr>
        <p:spPr>
          <a:xfrm>
            <a:off x="2733999" y="3537679"/>
            <a:ext cx="773723" cy="295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02D21CE-1FDE-466E-8C1F-2DE61622541E}"/>
              </a:ext>
            </a:extLst>
          </p:cNvPr>
          <p:cNvSpPr/>
          <p:nvPr/>
        </p:nvSpPr>
        <p:spPr>
          <a:xfrm>
            <a:off x="2656213" y="5531730"/>
            <a:ext cx="773723" cy="295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457851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1E8207-0072-4991-893F-31D386224B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2116" y="1558887"/>
            <a:ext cx="4943475" cy="4886325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A464DDB-BF57-498A-A6FD-39086338F300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046727F7-EEC9-470F-BF26-CECDF6FCD139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Data Driven (Reativo)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9C8BD3-B25F-46EE-B87F-6C6C03A76F30}"/>
              </a:ext>
            </a:extLst>
          </p:cNvPr>
          <p:cNvSpPr/>
          <p:nvPr/>
        </p:nvSpPr>
        <p:spPr>
          <a:xfrm>
            <a:off x="888459" y="1090730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Agora vamos no componente (</a:t>
            </a:r>
            <a:r>
              <a:rPr lang="pt-BR" sz="2000" b="1" dirty="0">
                <a:solidFill>
                  <a:schemeClr val="bg1"/>
                </a:solidFill>
              </a:rPr>
              <a:t>app.component.ts</a:t>
            </a:r>
            <a:r>
              <a:rPr lang="pt-BR" sz="20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A309AF-09F0-4901-8DCB-5EC657D4AA14}"/>
              </a:ext>
            </a:extLst>
          </p:cNvPr>
          <p:cNvSpPr/>
          <p:nvPr/>
        </p:nvSpPr>
        <p:spPr>
          <a:xfrm>
            <a:off x="1092408" y="1877390"/>
            <a:ext cx="43530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Criar variável </a:t>
            </a:r>
            <a:r>
              <a:rPr lang="pt-BR" b="1" dirty="0">
                <a:solidFill>
                  <a:schemeClr val="bg1"/>
                </a:solidFill>
              </a:rPr>
              <a:t>Formulário</a:t>
            </a:r>
            <a:r>
              <a:rPr lang="pt-BR" dirty="0">
                <a:solidFill>
                  <a:schemeClr val="bg1"/>
                </a:solidFill>
              </a:rPr>
              <a:t> do tipo </a:t>
            </a:r>
            <a:r>
              <a:rPr lang="pt-BR" b="1" dirty="0">
                <a:solidFill>
                  <a:schemeClr val="bg1"/>
                </a:solidFill>
              </a:rPr>
              <a:t>FormGroup</a:t>
            </a:r>
            <a:r>
              <a:rPr lang="pt-BR" dirty="0">
                <a:solidFill>
                  <a:schemeClr val="bg1"/>
                </a:solidFill>
              </a:rPr>
              <a:t> (essa variável vai representar nosso formulário);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Excluir a variável usuario;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9B8A36-9DD6-41BC-85A3-32616BB12225}"/>
              </a:ext>
            </a:extLst>
          </p:cNvPr>
          <p:cNvSpPr/>
          <p:nvPr/>
        </p:nvSpPr>
        <p:spPr>
          <a:xfrm>
            <a:off x="1120753" y="3334032"/>
            <a:ext cx="43530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No constructor injetar a variável do tipo </a:t>
            </a:r>
            <a:r>
              <a:rPr lang="pt-BR" b="1" dirty="0">
                <a:solidFill>
                  <a:schemeClr val="bg1"/>
                </a:solidFill>
              </a:rPr>
              <a:t>FormBuilder;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F3F949-4AA8-4386-B8AA-C50D791D5D98}"/>
              </a:ext>
            </a:extLst>
          </p:cNvPr>
          <p:cNvSpPr/>
          <p:nvPr/>
        </p:nvSpPr>
        <p:spPr>
          <a:xfrm>
            <a:off x="1120754" y="5129813"/>
            <a:ext cx="43530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Criar </a:t>
            </a:r>
            <a:r>
              <a:rPr lang="pt-BR" b="1" dirty="0">
                <a:solidFill>
                  <a:schemeClr val="bg1"/>
                </a:solidFill>
              </a:rPr>
              <a:t>ngOnInit</a:t>
            </a:r>
            <a:r>
              <a:rPr lang="pt-BR" dirty="0">
                <a:solidFill>
                  <a:schemeClr val="bg1"/>
                </a:solidFill>
              </a:rPr>
              <a:t> para criar os campos associados ao formulário (usando a variável formulário).</a:t>
            </a:r>
            <a:endParaRPr lang="pt-BR" b="1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57BCF7B-5227-4A1F-AA8A-94E6941791F6}"/>
              </a:ext>
            </a:extLst>
          </p:cNvPr>
          <p:cNvCxnSpPr>
            <a:cxnSpLocks/>
          </p:cNvCxnSpPr>
          <p:nvPr/>
        </p:nvCxnSpPr>
        <p:spPr>
          <a:xfrm>
            <a:off x="4037428" y="2893490"/>
            <a:ext cx="3151163" cy="867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9DED770-460B-4692-8930-B0EB23672AC4}"/>
              </a:ext>
            </a:extLst>
          </p:cNvPr>
          <p:cNvCxnSpPr>
            <a:cxnSpLocks/>
          </p:cNvCxnSpPr>
          <p:nvPr/>
        </p:nvCxnSpPr>
        <p:spPr>
          <a:xfrm>
            <a:off x="3456428" y="3797324"/>
            <a:ext cx="3732163" cy="358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2E11ABC-C8AB-4C39-A9DC-FC27F6A4F72C}"/>
              </a:ext>
            </a:extLst>
          </p:cNvPr>
          <p:cNvCxnSpPr>
            <a:cxnSpLocks/>
          </p:cNvCxnSpPr>
          <p:nvPr/>
        </p:nvCxnSpPr>
        <p:spPr>
          <a:xfrm flipV="1">
            <a:off x="2982062" y="5064805"/>
            <a:ext cx="4206529" cy="1682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90E999A-EA69-498C-9D21-A4B50AA51416}"/>
              </a:ext>
            </a:extLst>
          </p:cNvPr>
          <p:cNvSpPr/>
          <p:nvPr/>
        </p:nvSpPr>
        <p:spPr>
          <a:xfrm>
            <a:off x="1092408" y="4231922"/>
            <a:ext cx="43530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No </a:t>
            </a:r>
            <a:r>
              <a:rPr lang="pt-BR" b="1" dirty="0">
                <a:solidFill>
                  <a:schemeClr val="bg1"/>
                </a:solidFill>
              </a:rPr>
              <a:t>onSubmit</a:t>
            </a:r>
            <a:r>
              <a:rPr lang="pt-BR" dirty="0">
                <a:solidFill>
                  <a:schemeClr val="bg1"/>
                </a:solidFill>
              </a:rPr>
              <a:t> vamos retirar o parametro </a:t>
            </a:r>
            <a:r>
              <a:rPr lang="pt-BR" b="1" dirty="0">
                <a:solidFill>
                  <a:schemeClr val="bg1"/>
                </a:solidFill>
              </a:rPr>
              <a:t>Form;</a:t>
            </a:r>
            <a:r>
              <a:rPr lang="pt-BR" dirty="0">
                <a:solidFill>
                  <a:schemeClr val="bg1"/>
                </a:solidFill>
              </a:rPr>
              <a:t> </a:t>
            </a:r>
            <a:endParaRPr lang="pt-BR" b="1" dirty="0">
              <a:solidFill>
                <a:schemeClr val="bg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2C43235-3A79-4273-8638-F3B5B43FABCF}"/>
              </a:ext>
            </a:extLst>
          </p:cNvPr>
          <p:cNvCxnSpPr>
            <a:cxnSpLocks/>
          </p:cNvCxnSpPr>
          <p:nvPr/>
        </p:nvCxnSpPr>
        <p:spPr>
          <a:xfrm flipV="1">
            <a:off x="3425649" y="4519193"/>
            <a:ext cx="3762942" cy="181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3150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44E4EE5-5CCE-4700-AF92-47FD25D51F0C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233183-7175-4AF7-8293-EAA186562D22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Data Driven (Reativo)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0DFB46-6206-4315-ADBB-AB9CBDCCD823}"/>
              </a:ext>
            </a:extLst>
          </p:cNvPr>
          <p:cNvSpPr/>
          <p:nvPr/>
        </p:nvSpPr>
        <p:spPr>
          <a:xfrm>
            <a:off x="888459" y="1050976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Agora a alteração será no HTML que foi desenvolvido no Template Driven.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116D80-AA48-4446-A29D-1DB05B5C5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3816" y="1697490"/>
            <a:ext cx="7019925" cy="47148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DF8F9FE-EB6E-4D6D-B57A-EED63E4CEA60}"/>
              </a:ext>
            </a:extLst>
          </p:cNvPr>
          <p:cNvSpPr/>
          <p:nvPr/>
        </p:nvSpPr>
        <p:spPr>
          <a:xfrm>
            <a:off x="132804" y="1439263"/>
            <a:ext cx="517071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Form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retirar a declaração da variável #f='ngForm’;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Colocar a diretiva </a:t>
            </a:r>
            <a:r>
              <a:rPr lang="pt-BR" b="1" dirty="0">
                <a:solidFill>
                  <a:schemeClr val="bg1"/>
                </a:solidFill>
              </a:rPr>
              <a:t>formGroup;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No </a:t>
            </a:r>
            <a:r>
              <a:rPr lang="pt-BR" b="1" dirty="0">
                <a:solidFill>
                  <a:schemeClr val="bg1"/>
                </a:solidFill>
              </a:rPr>
              <a:t>submit</a:t>
            </a:r>
            <a:r>
              <a:rPr lang="pt-BR" dirty="0">
                <a:solidFill>
                  <a:schemeClr val="bg1"/>
                </a:solidFill>
              </a:rPr>
              <a:t> retira o parametro f.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22E5F4-4904-4AFF-87EA-CA04ED0A7CAF}"/>
              </a:ext>
            </a:extLst>
          </p:cNvPr>
          <p:cNvSpPr/>
          <p:nvPr/>
        </p:nvSpPr>
        <p:spPr>
          <a:xfrm>
            <a:off x="132804" y="3260015"/>
            <a:ext cx="4901011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Inputs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remover validações(required), ngModel,  e a declaracao da variavel;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formControlName para associar o html ao campo no componente.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E3362F-3739-431F-B964-41F0E5776DB2}"/>
              </a:ext>
            </a:extLst>
          </p:cNvPr>
          <p:cNvSpPr/>
          <p:nvPr/>
        </p:nvSpPr>
        <p:spPr>
          <a:xfrm>
            <a:off x="132805" y="5325682"/>
            <a:ext cx="36999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Validações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Deixar vazio o NgIf.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BC2295-5C7F-4BC6-9E74-1CF8E975FB45}"/>
              </a:ext>
            </a:extLst>
          </p:cNvPr>
          <p:cNvCxnSpPr>
            <a:cxnSpLocks/>
          </p:cNvCxnSpPr>
          <p:nvPr/>
        </p:nvCxnSpPr>
        <p:spPr>
          <a:xfrm>
            <a:off x="888459" y="1736452"/>
            <a:ext cx="4724550" cy="393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77CFA9-1071-4E54-A10C-1AF1826F8E77}"/>
              </a:ext>
            </a:extLst>
          </p:cNvPr>
          <p:cNvCxnSpPr/>
          <p:nvPr/>
        </p:nvCxnSpPr>
        <p:spPr>
          <a:xfrm flipV="1">
            <a:off x="962798" y="2833519"/>
            <a:ext cx="4959700" cy="692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69D3DCF-4235-429D-AC22-32009A9CE247}"/>
              </a:ext>
            </a:extLst>
          </p:cNvPr>
          <p:cNvCxnSpPr/>
          <p:nvPr/>
        </p:nvCxnSpPr>
        <p:spPr>
          <a:xfrm flipV="1">
            <a:off x="1392702" y="4999944"/>
            <a:ext cx="4389120" cy="647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4016267-BE6B-44F7-AB5E-B17C74025B4F}"/>
              </a:ext>
            </a:extLst>
          </p:cNvPr>
          <p:cNvCxnSpPr>
            <a:cxnSpLocks/>
          </p:cNvCxnSpPr>
          <p:nvPr/>
        </p:nvCxnSpPr>
        <p:spPr>
          <a:xfrm flipV="1">
            <a:off x="4839286" y="3396228"/>
            <a:ext cx="942536" cy="1730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44157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0621EF-1713-4E83-A349-C0F9FEACE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3138" y="1521127"/>
            <a:ext cx="6943725" cy="4905375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D6DEDB7B-FFAB-4BE3-9F7C-752B985409BE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F7B402B0-1E85-481E-AA82-FE0168552C80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Data Driven (Reativo) - Validações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E04B5A-F2FF-4B9E-94C0-D5400C2C012C}"/>
              </a:ext>
            </a:extLst>
          </p:cNvPr>
          <p:cNvSpPr/>
          <p:nvPr/>
        </p:nvSpPr>
        <p:spPr>
          <a:xfrm>
            <a:off x="342463" y="1026564"/>
            <a:ext cx="100065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começar pelo componente.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C5CFF5-BD89-4B76-AE7B-567784DC09DF}"/>
              </a:ext>
            </a:extLst>
          </p:cNvPr>
          <p:cNvSpPr/>
          <p:nvPr/>
        </p:nvSpPr>
        <p:spPr>
          <a:xfrm>
            <a:off x="359628" y="1996061"/>
            <a:ext cx="4099829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Validators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 validação é feita no </a:t>
            </a:r>
            <a:r>
              <a:rPr lang="pt-BR" b="1" dirty="0">
                <a:solidFill>
                  <a:schemeClr val="bg1"/>
                </a:solidFill>
              </a:rPr>
              <a:t>formBuilder</a:t>
            </a:r>
            <a:r>
              <a:rPr lang="pt-BR" dirty="0">
                <a:solidFill>
                  <a:schemeClr val="bg1"/>
                </a:solidFill>
              </a:rPr>
              <a:t>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Colocando as validações Required e email.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956F656-524C-4CB8-BA52-299DF90EAE8C}"/>
              </a:ext>
            </a:extLst>
          </p:cNvPr>
          <p:cNvCxnSpPr>
            <a:cxnSpLocks/>
          </p:cNvCxnSpPr>
          <p:nvPr/>
        </p:nvCxnSpPr>
        <p:spPr>
          <a:xfrm>
            <a:off x="3981157" y="3354837"/>
            <a:ext cx="2729132" cy="1284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20F6E79-38FB-4535-AF0E-56A707DF43E2}"/>
              </a:ext>
            </a:extLst>
          </p:cNvPr>
          <p:cNvSpPr/>
          <p:nvPr/>
        </p:nvSpPr>
        <p:spPr>
          <a:xfrm>
            <a:off x="359628" y="3733008"/>
            <a:ext cx="4099829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pt-BR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Criar função </a:t>
            </a:r>
            <a:r>
              <a:rPr lang="pt-BR" b="1" dirty="0">
                <a:solidFill>
                  <a:schemeClr val="bg1"/>
                </a:solidFill>
              </a:rPr>
              <a:t>verificaValidTouched</a:t>
            </a:r>
            <a:r>
              <a:rPr lang="pt-BR" dirty="0">
                <a:solidFill>
                  <a:schemeClr val="bg1"/>
                </a:solidFill>
              </a:rPr>
              <a:t> para verificar se campo está inválido e teve foco. Para ser utilizado pelo </a:t>
            </a:r>
            <a:r>
              <a:rPr lang="pt-BR" b="1" dirty="0">
                <a:solidFill>
                  <a:schemeClr val="bg1"/>
                </a:solidFill>
              </a:rPr>
              <a:t>ngIF</a:t>
            </a:r>
            <a:r>
              <a:rPr lang="pt-BR" dirty="0">
                <a:solidFill>
                  <a:schemeClr val="bg1"/>
                </a:solidFill>
              </a:rPr>
              <a:t> do HTML.</a:t>
            </a:r>
            <a:endParaRPr lang="pt-BR" sz="2000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9AE0864-B822-4C15-BC06-C6A9A2E12FF3}"/>
              </a:ext>
            </a:extLst>
          </p:cNvPr>
          <p:cNvCxnSpPr>
            <a:cxnSpLocks/>
          </p:cNvCxnSpPr>
          <p:nvPr/>
        </p:nvCxnSpPr>
        <p:spPr>
          <a:xfrm>
            <a:off x="4269003" y="4533098"/>
            <a:ext cx="1203329" cy="85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68945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\\Dloaudata01\dlohq\StudioJobs\Clients\Presentations\Accenture\Ellen C Marks - 15-4605 - Accenture Interactive template design Ph 1\Working Files\Final Images\AI Image Library\Backgrounds\Environment\Central_Layout\photo-1452806723698-a8daf14aa079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4">
            <a:extLst>
              <a:ext uri="{FF2B5EF4-FFF2-40B4-BE49-F238E27FC236}">
                <a16:creationId xmlns:a16="http://schemas.microsoft.com/office/drawing/2014/main" id="{4E5E7A98-9757-4AA8-A5CF-E6C55DC696A5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Agenda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6A52F6-3233-4C6E-AA79-EB85BB05220E}"/>
              </a:ext>
            </a:extLst>
          </p:cNvPr>
          <p:cNvSpPr/>
          <p:nvPr/>
        </p:nvSpPr>
        <p:spPr>
          <a:xfrm>
            <a:off x="888458" y="1263696"/>
            <a:ext cx="10006520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cap="all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Anatomia Avançada – Parte 2</a:t>
            </a:r>
          </a:p>
          <a:p>
            <a:pPr>
              <a:lnSpc>
                <a:spcPct val="150000"/>
              </a:lnSpc>
            </a:pP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A3BC42-3488-4B0F-AA11-231B1DE4A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6374" y="2460823"/>
            <a:ext cx="5010689" cy="289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791665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085327B-ECEE-44B1-9F42-D9BBE884D54E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E0360F-908D-4828-A131-BD9F29D312C0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Data Driven (Reativo) - Validações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A370CA-42E8-48AE-A709-F262CDB90FE1}"/>
              </a:ext>
            </a:extLst>
          </p:cNvPr>
          <p:cNvSpPr/>
          <p:nvPr/>
        </p:nvSpPr>
        <p:spPr>
          <a:xfrm>
            <a:off x="516114" y="1209983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alterar o HTML.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1B6F7B-1555-4B02-80A2-605A0C3C98F0}"/>
              </a:ext>
            </a:extLst>
          </p:cNvPr>
          <p:cNvSpPr/>
          <p:nvPr/>
        </p:nvSpPr>
        <p:spPr>
          <a:xfrm>
            <a:off x="888459" y="2635707"/>
            <a:ext cx="3266967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Input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Chamar a função </a:t>
            </a:r>
            <a:r>
              <a:rPr lang="pt-BR" b="1" dirty="0">
                <a:solidFill>
                  <a:schemeClr val="bg1"/>
                </a:solidFill>
              </a:rPr>
              <a:t>verificaValidTouched</a:t>
            </a:r>
            <a:r>
              <a:rPr lang="pt-BR" dirty="0">
                <a:solidFill>
                  <a:schemeClr val="bg1"/>
                </a:solidFill>
              </a:rPr>
              <a:t> e passar o nome do campo a ser validado.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DBEDE2-0015-4294-9226-56FEF8063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1834" y="1564968"/>
            <a:ext cx="6867525" cy="470535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2E6943B-E7DA-4F37-8F89-9373ACB15C59}"/>
              </a:ext>
            </a:extLst>
          </p:cNvPr>
          <p:cNvCxnSpPr>
            <a:cxnSpLocks/>
          </p:cNvCxnSpPr>
          <p:nvPr/>
        </p:nvCxnSpPr>
        <p:spPr>
          <a:xfrm flipV="1">
            <a:off x="3713871" y="3291841"/>
            <a:ext cx="2028845" cy="428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ECB7038-586C-4D8B-96D6-947DF6A60C99}"/>
              </a:ext>
            </a:extLst>
          </p:cNvPr>
          <p:cNvCxnSpPr/>
          <p:nvPr/>
        </p:nvCxnSpPr>
        <p:spPr>
          <a:xfrm>
            <a:off x="3713871" y="3720619"/>
            <a:ext cx="2028845" cy="1084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619410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608B0A8-BBEB-4DA8-A05A-AF2A7EF77B1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B6DB3A-FB0B-4D4C-8D63-3734EB1F5867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Data Driven (Reativo)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9E25C7-D6FC-4098-8E05-DE2B22AB3219}"/>
              </a:ext>
            </a:extLst>
          </p:cNvPr>
          <p:cNvSpPr/>
          <p:nvPr/>
        </p:nvSpPr>
        <p:spPr>
          <a:xfrm>
            <a:off x="962798" y="1277887"/>
            <a:ext cx="10006520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testar o formulário.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Ao realizar o foco em cada um dos campos e não preencher ou o email está inválido. Será exibido mensagem da obrigatóriedade.</a:t>
            </a:r>
          </a:p>
          <a:p>
            <a:pPr>
              <a:lnSpc>
                <a:spcPct val="150000"/>
              </a:lnSpc>
            </a:pPr>
            <a:endParaRPr lang="pt-BR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0FF291-6F5A-4A76-99F6-5F5CA92A5C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5353" y="2774892"/>
            <a:ext cx="3514725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3265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0584C96-7197-4BEC-ADA8-61F91D2806A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>
                <a:solidFill>
                  <a:schemeClr val="bg1"/>
                </a:solidFill>
              </a:rPr>
              <a:pPr/>
              <a:t>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4B853E3-74A4-4D12-96FD-45BA55FF8140}"/>
              </a:ext>
            </a:extLst>
          </p:cNvPr>
          <p:cNvSpPr txBox="1">
            <a:spLocks/>
          </p:cNvSpPr>
          <p:nvPr/>
        </p:nvSpPr>
        <p:spPr>
          <a:xfrm>
            <a:off x="463234" y="443131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formulário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19D420-E2DB-4F49-BAA3-8A8E8F50D027}"/>
              </a:ext>
            </a:extLst>
          </p:cNvPr>
          <p:cNvSpPr/>
          <p:nvPr/>
        </p:nvSpPr>
        <p:spPr>
          <a:xfrm>
            <a:off x="3730996" y="1853145"/>
            <a:ext cx="52142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Quais as dúvidas?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Formulário Template Driven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Formulário Data Driven</a:t>
            </a:r>
          </a:p>
        </p:txBody>
      </p:sp>
    </p:spTree>
    <p:extLst>
      <p:ext uri="{BB962C8B-B14F-4D97-AF65-F5344CB8AC3E}">
        <p14:creationId xmlns:p14="http://schemas.microsoft.com/office/powerpoint/2010/main" val="154447260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2681427"/>
            <a:ext cx="11474082" cy="1495153"/>
          </a:xfrm>
        </p:spPr>
        <p:txBody>
          <a:bodyPr/>
          <a:lstStyle/>
          <a:p>
            <a:r>
              <a:rPr lang="pt-BR" dirty="0"/>
              <a:t>Anatomia Avançada</a:t>
            </a:r>
          </a:p>
          <a:p>
            <a:r>
              <a:rPr lang="pt-BR" dirty="0"/>
              <a:t>formulário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50155651-6400-42AB-BE28-5ECBD4630730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FB6AB018-5400-4E8D-9D54-4CDA6C9ABB7D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- Definição</a:t>
            </a: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CB84E3A-FF29-4113-A057-B86C2AB0390B}"/>
              </a:ext>
            </a:extLst>
          </p:cNvPr>
          <p:cNvSpPr/>
          <p:nvPr/>
        </p:nvSpPr>
        <p:spPr>
          <a:xfrm>
            <a:off x="888459" y="1278095"/>
            <a:ext cx="1000652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Formulários são essenciais para qualquer aplicação web, pois sempre precisaremos criar telas para obter alguma entrada de dados de usuario;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angular possui uma série de controles para nos ajudar com essa tarefa.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Existem 2 formas que o angular pode utilizadar para trabalhar com formulários: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Template Driven (Orientado a template) –formulário é criado e configurado no HTML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Data Driven (Orientado a dados ou Reativo) – formulário é criado programaticamente utilizado DOM/HMTL.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São dois paradigmas arquitetônicos diferentes, com suas próprias vantagens e desvantagens.</a:t>
            </a: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D7589436-7780-484D-A198-2F72445832C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871BEAFA-5FD8-4152-9E47-BFD28D4A67DF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Formulário – Definição – Template Driven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C7733F-0D48-40FE-864C-4573745AF718}"/>
              </a:ext>
            </a:extLst>
          </p:cNvPr>
          <p:cNvSpPr/>
          <p:nvPr/>
        </p:nvSpPr>
        <p:spPr>
          <a:xfrm>
            <a:off x="888459" y="5433020"/>
            <a:ext cx="56080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Todo tipo de validação, como por exemplo os campos obrigatórios, tamanho minimo e máximo.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1277BA-29FD-4AAB-BE94-EF2734C9CCC6}"/>
              </a:ext>
            </a:extLst>
          </p:cNvPr>
          <p:cNvSpPr/>
          <p:nvPr/>
        </p:nvSpPr>
        <p:spPr>
          <a:xfrm>
            <a:off x="983161" y="4235472"/>
            <a:ext cx="3604400" cy="101957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Validações são feitas </a:t>
            </a:r>
          </a:p>
          <a:p>
            <a:pPr algn="ctr"/>
            <a:r>
              <a:rPr lang="pt-BR" dirty="0">
                <a:solidFill>
                  <a:schemeClr val="bg1"/>
                </a:solidFill>
              </a:rPr>
              <a:t>no template HTML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1BF9F0-1C61-4512-84D5-19CFFFA5C7DA}"/>
              </a:ext>
            </a:extLst>
          </p:cNvPr>
          <p:cNvSpPr/>
          <p:nvPr/>
        </p:nvSpPr>
        <p:spPr>
          <a:xfrm>
            <a:off x="983161" y="1877936"/>
            <a:ext cx="3604400" cy="101957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Formulários criados e configurado no HTML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3B2D2B-C63B-4373-9D72-AD1876C93EC6}"/>
              </a:ext>
            </a:extLst>
          </p:cNvPr>
          <p:cNvSpPr/>
          <p:nvPr/>
        </p:nvSpPr>
        <p:spPr>
          <a:xfrm>
            <a:off x="6265062" y="1838917"/>
            <a:ext cx="3604400" cy="101957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Valores do form são submetidos com ngSubmit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38B205B-3810-45EA-87BE-6CE117F3BF3B}"/>
              </a:ext>
            </a:extLst>
          </p:cNvPr>
          <p:cNvSpPr/>
          <p:nvPr/>
        </p:nvSpPr>
        <p:spPr>
          <a:xfrm>
            <a:off x="6265062" y="2990603"/>
            <a:ext cx="5608069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Devemos criar variável local e passar a referência do formulário para um método que será responsável por submeter via função typescript.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33D41E2-3129-4E15-A395-8403722E9634}"/>
              </a:ext>
            </a:extLst>
          </p:cNvPr>
          <p:cNvSpPr/>
          <p:nvPr/>
        </p:nvSpPr>
        <p:spPr>
          <a:xfrm>
            <a:off x="888459" y="2981109"/>
            <a:ext cx="44853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Usando os atributos do HTML 5 para construir o formulário.</a:t>
            </a:r>
          </a:p>
        </p:txBody>
      </p:sp>
    </p:spTree>
    <p:extLst>
      <p:ext uri="{BB962C8B-B14F-4D97-AF65-F5344CB8AC3E}">
        <p14:creationId xmlns:p14="http://schemas.microsoft.com/office/powerpoint/2010/main" val="273863966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4D987D0-76F2-4381-AC2D-4FD26303A13B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EE4828-7EA0-4689-986B-0AA4DD3DF3CD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021A27-9032-47BE-9052-4861B0072B84}"/>
              </a:ext>
            </a:extLst>
          </p:cNvPr>
          <p:cNvSpPr/>
          <p:nvPr/>
        </p:nvSpPr>
        <p:spPr>
          <a:xfrm>
            <a:off x="962798" y="1203120"/>
            <a:ext cx="100065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Para detalhar os conceitos vamos criar um “Cadastro de Alunos”.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Primeiro usando formulário template (template Driven) e depois usando formulário Reativo (data driven).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81627E-7EB4-4CE4-AE69-7E46E0092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171" y="3047293"/>
            <a:ext cx="310515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61479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B9738D8-9723-42F8-824F-3FC594635B1B}"/>
              </a:ext>
            </a:extLst>
          </p:cNvPr>
          <p:cNvSpPr txBox="1">
            <a:spLocks/>
          </p:cNvSpPr>
          <p:nvPr/>
        </p:nvSpPr>
        <p:spPr>
          <a:xfrm>
            <a:off x="11231207" y="6714158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9F3A4F-5B0A-4741-A57C-BB630C9CA709}"/>
              </a:ext>
            </a:extLst>
          </p:cNvPr>
          <p:cNvSpPr txBox="1">
            <a:spLocks/>
          </p:cNvSpPr>
          <p:nvPr/>
        </p:nvSpPr>
        <p:spPr>
          <a:xfrm>
            <a:off x="196861" y="315756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Formulário – Template Driven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C93EE3-F871-4520-9141-963BE08D92FF}"/>
              </a:ext>
            </a:extLst>
          </p:cNvPr>
          <p:cNvSpPr/>
          <p:nvPr/>
        </p:nvSpPr>
        <p:spPr>
          <a:xfrm>
            <a:off x="888459" y="1276262"/>
            <a:ext cx="100065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iniciar construindo um formulário HTML padrão (utilizando as classes do bootstrap), com os campos Nome, Email e o Botão Gravar.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8ECB32-206A-4A43-B479-AA59B2ACC5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3885" y="2762556"/>
            <a:ext cx="3105150" cy="2514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57F734-A903-4143-8930-234E481C1E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459" y="2753590"/>
            <a:ext cx="6896100" cy="29051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ED294E-A07F-4870-A6C7-9145AEA3F6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374" y="252914"/>
            <a:ext cx="480079" cy="4800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40F5B7-869B-453E-A516-B8E2EEAE692A}"/>
              </a:ext>
            </a:extLst>
          </p:cNvPr>
          <p:cNvSpPr txBox="1"/>
          <p:nvPr/>
        </p:nvSpPr>
        <p:spPr>
          <a:xfrm>
            <a:off x="10326629" y="232120"/>
            <a:ext cx="4700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accent2"/>
                </a:solidFill>
              </a:rPr>
              <a:t>60</a:t>
            </a:r>
          </a:p>
          <a:p>
            <a:pPr algn="ctr"/>
            <a:r>
              <a:rPr lang="pt-BR" sz="1000" dirty="0">
                <a:solidFill>
                  <a:schemeClr val="accent2"/>
                </a:solidFill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216423130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5BB0AF8-A17F-4706-8F10-DFED45B0CBE3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944AC5-8DCD-4C95-809B-759237BC7EAF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Template Driven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04058E-468E-4CE7-A183-EEA291EA6039}"/>
              </a:ext>
            </a:extLst>
          </p:cNvPr>
          <p:cNvSpPr/>
          <p:nvPr/>
        </p:nvSpPr>
        <p:spPr>
          <a:xfrm>
            <a:off x="888459" y="918454"/>
            <a:ext cx="100065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Para tratamento de formulário deve ser incluido no </a:t>
            </a:r>
            <a:r>
              <a:rPr lang="pt-BR" sz="2000" b="1" dirty="0">
                <a:solidFill>
                  <a:schemeClr val="bg1"/>
                </a:solidFill>
              </a:rPr>
              <a:t>app.module.ts</a:t>
            </a:r>
            <a:r>
              <a:rPr lang="pt-BR" sz="2000" dirty="0">
                <a:solidFill>
                  <a:schemeClr val="bg1"/>
                </a:solidFill>
              </a:rPr>
              <a:t> o FormsModule,  que contém as diretivas de tratamento de Formulários.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9E2880-1FD5-4281-89E7-21042115D0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3252" y="2147520"/>
            <a:ext cx="5000625" cy="382905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899DC1B3-6BE4-4269-9C6D-E3383587B87B}"/>
              </a:ext>
            </a:extLst>
          </p:cNvPr>
          <p:cNvSpPr/>
          <p:nvPr/>
        </p:nvSpPr>
        <p:spPr>
          <a:xfrm>
            <a:off x="2448193" y="2803736"/>
            <a:ext cx="773723" cy="29542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935E2BB-D0CF-480C-8622-AEA22BF608CE}"/>
              </a:ext>
            </a:extLst>
          </p:cNvPr>
          <p:cNvSpPr/>
          <p:nvPr/>
        </p:nvSpPr>
        <p:spPr>
          <a:xfrm>
            <a:off x="2395546" y="4612430"/>
            <a:ext cx="773723" cy="29542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31800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497117A-D0DE-4993-9F83-30E3333B306C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826B5B7-0D98-48A0-B43E-091BCCEF7C23}"/>
              </a:ext>
            </a:extLst>
          </p:cNvPr>
          <p:cNvSpPr txBox="1">
            <a:spLocks/>
          </p:cNvSpPr>
          <p:nvPr/>
        </p:nvSpPr>
        <p:spPr>
          <a:xfrm>
            <a:off x="962798" y="289110"/>
            <a:ext cx="9559836" cy="68547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/>
              <a:t>Formulário – Template Driven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BCB69B-CDAF-4F27-831A-BE1334EA6A51}"/>
              </a:ext>
            </a:extLst>
          </p:cNvPr>
          <p:cNvSpPr/>
          <p:nvPr/>
        </p:nvSpPr>
        <p:spPr>
          <a:xfrm>
            <a:off x="888459" y="918454"/>
            <a:ext cx="10006520" cy="496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Vamos voltar ao HTML e colocar as diretivas de controle de formulário do Angular.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12B6E9-87DD-4149-B109-420211174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2926" y="1737129"/>
            <a:ext cx="7124700" cy="28479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4F1599-2506-45C3-ADC9-AAB6F1E85652}"/>
              </a:ext>
            </a:extLst>
          </p:cNvPr>
          <p:cNvSpPr txBox="1"/>
          <p:nvPr/>
        </p:nvSpPr>
        <p:spPr>
          <a:xfrm>
            <a:off x="120001" y="1847524"/>
            <a:ext cx="24584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Criar variável  local #f e ligar a diretiva </a:t>
            </a:r>
            <a:r>
              <a:rPr lang="pt-BR" b="1" dirty="0">
                <a:solidFill>
                  <a:schemeClr val="bg1"/>
                </a:solidFill>
              </a:rPr>
              <a:t>ngForm</a:t>
            </a:r>
            <a:r>
              <a:rPr lang="pt-BR" dirty="0">
                <a:solidFill>
                  <a:schemeClr val="bg1"/>
                </a:solidFill>
              </a:rPr>
              <a:t>, assim o Angular vai gerenciar o formulário.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A1365D-029C-42DD-B41C-1713DF8B687E}"/>
              </a:ext>
            </a:extLst>
          </p:cNvPr>
          <p:cNvSpPr txBox="1"/>
          <p:nvPr/>
        </p:nvSpPr>
        <p:spPr>
          <a:xfrm>
            <a:off x="9749491" y="1847524"/>
            <a:ext cx="24584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bg1"/>
                </a:solidFill>
              </a:rPr>
              <a:t>ngSubmit</a:t>
            </a:r>
            <a:r>
              <a:rPr lang="pt-BR" dirty="0">
                <a:solidFill>
                  <a:schemeClr val="bg1"/>
                </a:solidFill>
              </a:rPr>
              <a:t> para escutar o evento de submit, chamando uma função do componente.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CEBBEA-5CD3-497C-BB85-15D05FCCBB77}"/>
              </a:ext>
            </a:extLst>
          </p:cNvPr>
          <p:cNvSpPr txBox="1"/>
          <p:nvPr/>
        </p:nvSpPr>
        <p:spPr>
          <a:xfrm>
            <a:off x="1308295" y="4881489"/>
            <a:ext cx="9586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bg1"/>
                </a:solidFill>
              </a:rPr>
              <a:t>ngModel</a:t>
            </a:r>
            <a:r>
              <a:rPr lang="pt-BR" dirty="0">
                <a:solidFill>
                  <a:schemeClr val="bg1"/>
                </a:solidFill>
              </a:rPr>
              <a:t> para associar cada input com o campo definido no componente. (também é necessário o name no input)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127438E-08DE-4A8D-9013-54E0282AD888}"/>
              </a:ext>
            </a:extLst>
          </p:cNvPr>
          <p:cNvCxnSpPr/>
          <p:nvPr/>
        </p:nvCxnSpPr>
        <p:spPr>
          <a:xfrm>
            <a:off x="2578487" y="2053883"/>
            <a:ext cx="11916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7000505-2543-4FE7-B6BB-A2E88D13051F}"/>
              </a:ext>
            </a:extLst>
          </p:cNvPr>
          <p:cNvCxnSpPr/>
          <p:nvPr/>
        </p:nvCxnSpPr>
        <p:spPr>
          <a:xfrm flipH="1">
            <a:off x="6513342" y="2053883"/>
            <a:ext cx="3264284" cy="114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46DD6F-3AD8-49D1-84D8-A78618554E5E}"/>
              </a:ext>
            </a:extLst>
          </p:cNvPr>
          <p:cNvCxnSpPr/>
          <p:nvPr/>
        </p:nvCxnSpPr>
        <p:spPr>
          <a:xfrm flipV="1">
            <a:off x="1983545" y="2996418"/>
            <a:ext cx="2602523" cy="1885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ED1FE3-51E7-4C08-922A-0649068027D1}"/>
              </a:ext>
            </a:extLst>
          </p:cNvPr>
          <p:cNvCxnSpPr/>
          <p:nvPr/>
        </p:nvCxnSpPr>
        <p:spPr>
          <a:xfrm flipV="1">
            <a:off x="2011680" y="3918604"/>
            <a:ext cx="2869809" cy="962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88211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5896</TotalTime>
  <Words>975</Words>
  <Application>Microsoft Office PowerPoint</Application>
  <PresentationFormat>Widescreen</PresentationFormat>
  <Paragraphs>143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Arial</vt:lpstr>
      <vt:lpstr>Arial Black</vt:lpstr>
      <vt:lpstr>Calibri</vt:lpstr>
      <vt:lpstr>Calibri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Gomes Silva, Jose</cp:lastModifiedBy>
  <cp:revision>173</cp:revision>
  <dcterms:created xsi:type="dcterms:W3CDTF">2018-03-08T20:56:03Z</dcterms:created>
  <dcterms:modified xsi:type="dcterms:W3CDTF">2018-04-11T16:47:16Z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